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4"/>
  </p:notesMasterIdLst>
  <p:sldIdLst>
    <p:sldId id="256" r:id="rId2"/>
    <p:sldId id="274" r:id="rId3"/>
    <p:sldId id="298" r:id="rId4"/>
    <p:sldId id="299" r:id="rId5"/>
    <p:sldId id="283" r:id="rId6"/>
    <p:sldId id="296" r:id="rId7"/>
    <p:sldId id="279" r:id="rId8"/>
    <p:sldId id="295" r:id="rId9"/>
    <p:sldId id="300" r:id="rId10"/>
    <p:sldId id="301" r:id="rId11"/>
    <p:sldId id="284" r:id="rId12"/>
    <p:sldId id="285" r:id="rId13"/>
    <p:sldId id="286" r:id="rId14"/>
    <p:sldId id="287" r:id="rId15"/>
    <p:sldId id="288" r:id="rId16"/>
    <p:sldId id="293" r:id="rId17"/>
    <p:sldId id="289" r:id="rId18"/>
    <p:sldId id="273" r:id="rId19"/>
    <p:sldId id="291" r:id="rId20"/>
    <p:sldId id="302" r:id="rId21"/>
    <p:sldId id="303" r:id="rId22"/>
    <p:sldId id="292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14" autoAdjust="0"/>
  </p:normalViewPr>
  <p:slideViewPr>
    <p:cSldViewPr snapToGrid="0">
      <p:cViewPr varScale="1">
        <p:scale>
          <a:sx n="104" d="100"/>
          <a:sy n="104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6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2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9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4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1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8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1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4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9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3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8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6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5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5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5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1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2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F78EF7-A195-47B3-BB78-906B24EF6D80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29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9" y="1939637"/>
            <a:ext cx="10245843" cy="402705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Заполнение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данных о работе скорой, в том числе скорой специализированной, медицинской помощи в форме федерального статистического наблюдения № 30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itchFamily="2" charset="0"/>
              </a:rPr>
              <a:t/>
            </a:r>
            <a:b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itchFamily="2" charset="0"/>
              </a:rPr>
            </a:b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5505" y="5351929"/>
            <a:ext cx="4024735" cy="1187094"/>
          </a:xfrm>
        </p:spPr>
        <p:txBody>
          <a:bodyPr>
            <a:no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-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экономист ГБУ РО «МИАЦ»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Рубаева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Людмила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Юрьевна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тел.8(863)306-50-73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0E742-2262-4E56-B30F-D6052EFB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364"/>
            <a:ext cx="12192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212435"/>
            <a:ext cx="11416145" cy="64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7256" y="851647"/>
            <a:ext cx="10775142" cy="2456329"/>
          </a:xfrm>
        </p:spPr>
        <p:txBody>
          <a:bodyPr>
            <a:normAutofit fontScale="90000"/>
          </a:bodyPr>
          <a:lstStyle/>
          <a:p>
            <a:pPr marL="92075">
              <a:lnSpc>
                <a:spcPct val="150000"/>
              </a:lnSpc>
              <a:spcBef>
                <a:spcPts val="0"/>
              </a:spcBef>
            </a:pP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Таблица 2201</a:t>
            </a:r>
            <a:b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Внутриформенный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контроль:</a:t>
            </a:r>
            <a:b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Число лиц, которым оказана помощь 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общепрофильными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b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фельдшерскими бригадами при медицинской эвакуации:</a:t>
            </a:r>
            <a:b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ф.30 табл.2201 стр.1.гр 3 = ф.30 табл.2200 стр.1.2гр.6</a:t>
            </a:r>
            <a:b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Сведения, заполняемые в 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подтабличных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строках таблицы 2201,необходимо сравнить с данными предыдущего отчетного года.</a:t>
            </a:r>
            <a:b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ru-RU" sz="1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256" y="4061011"/>
            <a:ext cx="7359591" cy="191844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Прямоугольник 1"/>
          <p:cNvSpPr/>
          <p:nvPr/>
        </p:nvSpPr>
        <p:spPr>
          <a:xfrm>
            <a:off x="8077199" y="4061010"/>
            <a:ext cx="2537013" cy="191844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«данные предыдущего года»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1882" y="4061012"/>
            <a:ext cx="2205317" cy="5378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5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835" y="708212"/>
            <a:ext cx="10225407" cy="257287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оказываются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числе лиц, которым оказана скорая медицинская помощь в амбулаторных условиях при непосредственном их обращении на станцию (отделение) скорой медицинской помощи. Сведения заполняются на основании данных, содержащихся в Журнале регистрации амбулаторных пациентов (учетная форма № 074/у).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заполняемые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подтабличных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2202, необходимо сравнить с данными предыдущего отчетного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3681293"/>
            <a:ext cx="7888942" cy="2199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8606118" y="3681293"/>
            <a:ext cx="2770094" cy="219955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«данные предыдущего года»</a:t>
            </a:r>
          </a:p>
        </p:txBody>
      </p:sp>
    </p:spTree>
    <p:extLst>
      <p:ext uri="{BB962C8B-B14F-4D97-AF65-F5344CB8AC3E}">
        <p14:creationId xmlns:p14="http://schemas.microsoft.com/office/powerpoint/2010/main" val="299447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5788"/>
            <a:ext cx="9911642" cy="15777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2203- не заполняется, в связи с отсутствием в 202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авиаперевозок  в РО.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Ф.30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2203 стр.1 гр1&lt;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ф.30 табл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2200 стр.3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86" y="2563907"/>
            <a:ext cx="9282223" cy="41027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10611292" y="3594535"/>
            <a:ext cx="1580707" cy="102072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данных табл.2200 стр.2.6 гр. 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10334845" y="3993257"/>
            <a:ext cx="329610" cy="223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63907"/>
            <a:ext cx="1228725" cy="3126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0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29" y="286871"/>
            <a:ext cx="10270231" cy="2967317"/>
          </a:xfrm>
        </p:spPr>
        <p:txBody>
          <a:bodyPr>
            <a:normAutofit fontScale="9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Приказ Министерства здравоохранения и социального развития Российской Федерации от           2 декабря 2009 г. № 942 «Об утверждении статистического инструментария станции (отделения), больницы скорой медицинской помощи»</a:t>
            </a:r>
            <a:b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 </a:t>
            </a:r>
            <a:r>
              <a:rPr lang="ru-RU" altLang="ru-RU" sz="22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доезда</a:t>
            </a:r>
            <a:r>
              <a:rPr lang="ru-RU" altLang="ru-RU" sz="2200" b="1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места вызова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это время от момента поступления вызова на станцию (отделение) скорой медицинской помощи до момента прибытия бригады скорой медицинской помощи к месту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вызова</a:t>
            </a:r>
            <a:b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</a:t>
            </a:r>
            <a:r>
              <a:rPr lang="ru-RU" altLang="ru-RU" sz="2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</a:t>
            </a:r>
            <a:r>
              <a:rPr lang="ru-RU" altLang="ru-RU" sz="2200" b="1" dirty="0">
                <a:solidFill>
                  <a:schemeClr val="accent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затраченное на выполнение одного вызова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это время от момента поступления вызова на станцию (отделение) скорой медицинской помощи до момента окончания выполнения вызова бригадой скорой медицинской помощи.</a:t>
            </a:r>
            <a:b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574"/>
            <a:ext cx="7863840" cy="36964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8630335" y="6251944"/>
            <a:ext cx="3522041" cy="6060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строке заложена формула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8059634" y="6287300"/>
            <a:ext cx="374906" cy="766495"/>
          </a:xfrm>
          <a:prstGeom prst="downArrow">
            <a:avLst>
              <a:gd name="adj1" fmla="val 50000"/>
              <a:gd name="adj2" fmla="val 33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" y="3161574"/>
            <a:ext cx="1617907" cy="55089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53555"/>
              </p:ext>
            </p:extLst>
          </p:nvPr>
        </p:nvGraphicFramePr>
        <p:xfrm>
          <a:off x="7860146" y="2927926"/>
          <a:ext cx="4322711" cy="3013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171">
                  <a:extLst>
                    <a:ext uri="{9D8B030D-6E8A-4147-A177-3AD203B41FA5}">
                      <a16:colId xmlns:a16="http://schemas.microsoft.com/office/drawing/2014/main" val="2557851620"/>
                    </a:ext>
                  </a:extLst>
                </a:gridCol>
                <a:gridCol w="258491">
                  <a:extLst>
                    <a:ext uri="{9D8B030D-6E8A-4147-A177-3AD203B41FA5}">
                      <a16:colId xmlns:a16="http://schemas.microsoft.com/office/drawing/2014/main" val="3249684496"/>
                    </a:ext>
                  </a:extLst>
                </a:gridCol>
                <a:gridCol w="258491">
                  <a:extLst>
                    <a:ext uri="{9D8B030D-6E8A-4147-A177-3AD203B41FA5}">
                      <a16:colId xmlns:a16="http://schemas.microsoft.com/office/drawing/2014/main" val="1880865067"/>
                    </a:ext>
                  </a:extLst>
                </a:gridCol>
                <a:gridCol w="532186">
                  <a:extLst>
                    <a:ext uri="{9D8B030D-6E8A-4147-A177-3AD203B41FA5}">
                      <a16:colId xmlns:a16="http://schemas.microsoft.com/office/drawing/2014/main" val="2900828128"/>
                    </a:ext>
                  </a:extLst>
                </a:gridCol>
                <a:gridCol w="532186">
                  <a:extLst>
                    <a:ext uri="{9D8B030D-6E8A-4147-A177-3AD203B41FA5}">
                      <a16:colId xmlns:a16="http://schemas.microsoft.com/office/drawing/2014/main" val="4053092831"/>
                    </a:ext>
                  </a:extLst>
                </a:gridCol>
                <a:gridCol w="532186">
                  <a:extLst>
                    <a:ext uri="{9D8B030D-6E8A-4147-A177-3AD203B41FA5}">
                      <a16:colId xmlns:a16="http://schemas.microsoft.com/office/drawing/2014/main" val="4010421615"/>
                    </a:ext>
                  </a:extLst>
                </a:gridCol>
              </a:tblGrid>
              <a:tr h="226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Увязка: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34992"/>
                  </a:ext>
                </a:extLst>
              </a:tr>
              <a:tr h="3815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ф.30 табл.2300 гр.3 стр.5</a:t>
                      </a:r>
                      <a:r>
                        <a:rPr lang="ru-RU" sz="1200" b="1" u="none" strike="noStrike" dirty="0" smtClean="0">
                          <a:effectLst/>
                        </a:rPr>
                        <a:t>= ф.30 </a:t>
                      </a:r>
                      <a:r>
                        <a:rPr lang="ru-RU" sz="1200" b="1" u="none" strike="noStrike" dirty="0">
                          <a:effectLst/>
                        </a:rPr>
                        <a:t>табл.2300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гр.5 стр.5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10649"/>
                  </a:ext>
                </a:extLst>
              </a:tr>
              <a:tr h="195638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3642"/>
                  </a:ext>
                </a:extLst>
              </a:tr>
              <a:tr h="2210133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ф.30 табл.2300 гр.4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стр.5=ф.30 </a:t>
                      </a:r>
                      <a:r>
                        <a:rPr lang="ru-RU" sz="1200" b="1" u="none" strike="noStrike" dirty="0">
                          <a:effectLst/>
                        </a:rPr>
                        <a:t>табл.2300 гр.6 </a:t>
                      </a:r>
                      <a:r>
                        <a:rPr lang="ru-RU" sz="1200" b="1" u="none" strike="noStrike" dirty="0" smtClean="0">
                          <a:effectLst/>
                        </a:rPr>
                        <a:t>стр.5</a:t>
                      </a:r>
                    </a:p>
                    <a:p>
                      <a:pPr algn="l" fontAlgn="b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Ф.30табл.2300гр.3стр.5= ф.30 табл.2120 гр.3 стр.1</a:t>
                      </a:r>
                    </a:p>
                    <a:p>
                      <a:pPr algn="l" fontAlgn="b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Ф.30табл.2300 гр.5 стр.5= ф.30 табл.2120 гр.3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стр.1 </a:t>
                      </a:r>
                      <a:endParaRPr lang="ru-RU" sz="12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9974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10800000" flipV="1">
            <a:off x="5303520" y="3858768"/>
            <a:ext cx="2533468" cy="137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затрачено</a:t>
            </a:r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выполнение одного вызова</a:t>
            </a: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1" y="5292436"/>
            <a:ext cx="4359564" cy="1062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60146" y="5292436"/>
            <a:ext cx="1034472" cy="2309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99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8288" algn="ctr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2350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медицинской организации по оказанию медицинской помощи в амбулаторных условиях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" y="1477927"/>
            <a:ext cx="7931888" cy="538007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Прямоугольник 7"/>
          <p:cNvSpPr/>
          <p:nvPr/>
        </p:nvSpPr>
        <p:spPr>
          <a:xfrm rot="10800000" flipV="1">
            <a:off x="7931879" y="6017366"/>
            <a:ext cx="4260116" cy="84063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3" y="1354101"/>
            <a:ext cx="7909656" cy="2476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86" y="3161052"/>
            <a:ext cx="4260108" cy="28563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931879" y="3163268"/>
            <a:ext cx="4260121" cy="2273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2300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927" y="775855"/>
            <a:ext cx="8127999" cy="312281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21018" y="1088136"/>
            <a:ext cx="2604655" cy="26596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2072" y="4876801"/>
            <a:ext cx="1847273" cy="3694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перенос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табл.2300 гр.4 стр.5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817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90" y="0"/>
            <a:ext cx="861891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3090" y="0"/>
            <a:ext cx="8618910" cy="3325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2350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57309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3 - число безрезультатных вызовов.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Безрезультатные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это случаи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пациента не оказалось на месте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вызов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ложным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адрес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вызове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пациент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здоров и не нуждался в помощи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пациент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до приезда бригады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 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обслужен врачом поликлиники до прибытия бригады СМП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пациент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 от помощи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4 - показывается число отказов в оказании СМП по причине необоснованности в связи с отсутствием повода для вызова СМП.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 в оказании СМП по причине необоснованности в связи с отсутствием повода для вызова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 -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переадресация непрофильных вызовов в другую мед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организацию.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строке 5- предоставляются сведения о числе поступивших вызовов (обращений) для оказания медицинской помощи в неотложной форме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5450 «Оснащение станции (отделения) скорой медицинской помощи»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475005"/>
            <a:ext cx="9586025" cy="36132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646111" y="1408175"/>
            <a:ext cx="9586025" cy="29260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5450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3032" y="2432304"/>
            <a:ext cx="1648968" cy="11887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(автоматический перенос данных)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10200131" y="3012949"/>
            <a:ext cx="374906" cy="310896"/>
          </a:xfrm>
          <a:prstGeom prst="downArrow">
            <a:avLst>
              <a:gd name="adj1" fmla="val 50000"/>
              <a:gd name="adj2" fmla="val 26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0912" y="797441"/>
            <a:ext cx="567778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291" y="212437"/>
            <a:ext cx="1109287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значительном изменении в числе автомобилей скорой медицинской помощи в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 сравнению с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следует предоставить пояснение.</a:t>
            </a:r>
          </a:p>
          <a:p>
            <a:pPr algn="just"/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неклассифицированных автомобилей скорой медицинской помощи следует предоставить пояснение по их распределению по сроку эксплуатации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Автомобили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помощи класса «А»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автомобили скорой медицинской помощи, предназначенные для транспортировки пациентов, не являющихся экстренными пациентами, в сопровождении медицинского персонала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общепрофильной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фельдшерской выездной бригады скорой медицинской помощи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Автомобили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помощи класса «В»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автомобили скорой медицинской помощи, предназначенные для проведения лечебных мероприятий скорой медицинской помощи силами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общепрофильной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врачебной (фельдшерской) выездной бригады скорой медицинской помощи, специализированной (за исключением анестезиологии-реанимации), транспортировки и мониторинга состояния пациентов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Автомобили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скорой медицинской помощи класса 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автомобили скорой медицинской помощи, предназначенные для проведения лечебных мероприятий скорой медицинской помощи силами специализированной выездной бригады скорой медицинской помощи анестезиологии-реанимации, в том числе педиатрической, транспортировки и мониторинга состояния пациентов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догоспитальном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buFont typeface="Arial" charset="0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Автомобили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повышенной проходимости (вездеходы, санитарные автомобили на базе «КАМАЗа» и другие» (из строки 1) - транспортное средство на базе дорожного автомобиля, повышение проходимости которого обеспечено: приводом  на все колеса, постановкой дополнительной раздаточной коробки, использованием шин с регулируемым давлением воздуха,  установкой блокируемых дифференциалов или дифференциалов  повышенного трения, лебедки и других приспособлений для преодоления препятствий или на базе транспортного средства специального назначения на гусеницах, шнеках, колесах низкого давления.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364992"/>
            <a:ext cx="8865045" cy="2990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	При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сдаче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отчетов, в пояснительной записке, размещенной на своде юридического лица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следует указать название программы автоматизированной системы управления приема и обработки вызовов скорой медицинской помощи, установленной на станциях (отделениях) скорой медицинской помощи.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	Сведения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заполняемые 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таблице 5453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необходимо сравнить с данными предыдущего отчетного года.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8118" y="681319"/>
            <a:ext cx="8632014" cy="8785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5453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7" y="1298447"/>
            <a:ext cx="8298116" cy="169164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485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370" y="-724276"/>
            <a:ext cx="3793402" cy="496129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5693" y="609600"/>
            <a:ext cx="7611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20 июня 2013  г. № 388н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оказания скорой, в том числе скорой специализированной, медицинской помощи»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редакции от 21 февраля 2020 г.)</a:t>
            </a:r>
            <a:endParaRPr lang="en-US" alt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988292"/>
            <a:ext cx="11702472" cy="3463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564" y="157018"/>
            <a:ext cx="11702472" cy="83127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2800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Хирургическая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медицинской организации в амбулаторных условиях и в условиях дневного стационара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564" y="4451925"/>
            <a:ext cx="11702472" cy="11360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1.Сведения по строкам «прочие» расшифровать в форме пояснительной записки в обязательном порядке 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2.Если не заполнен пункт-морфологическое исследование, то необходимо пояснение  причин (нет показаний,  отказ и т.д.);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3.Если в ДС есть хирургический профиль, а оперативные вмешательства не проводились, то необходимо пояснение причин;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4.Если,в сравнении с предыдущим годом, есть динамика плюс или минус более 10% по объему оперативных вмешательств, то необходимо пояснение причин.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564" y="5708073"/>
            <a:ext cx="11702472" cy="10437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Код медицинских услуг по гр5. и гр.6 заполняется в соответствии с номенклатурой медицинских услуг , утвержденной приказом МЗ и социального развития РФ от 13 октября 2017 г. № 804н (в редакции Приказа Минздрава России от 5 марта 2020г. № 148н ( в том числе с изменениями вступившими в силу 18.04.2020г.)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07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1533236"/>
            <a:ext cx="11139054" cy="2924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073" y="120073"/>
            <a:ext cx="11139054" cy="12099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2801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073" y="4692073"/>
            <a:ext cx="11139053" cy="13577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количество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оперированных пациентов (возможно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операций 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пациента).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Таблица 2801стр.9 сверяется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таблицей 5126 стр.5 гр.3 – наличие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медицинском учреждении (т.е. при наличии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должны проводиться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гистероскопии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данная  операция не проводится - предоставить пояснительную записку на бланке учреждения и подписью руководителя).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5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2259" y="1335741"/>
            <a:ext cx="8667874" cy="1981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3" y="157018"/>
            <a:ext cx="11545454" cy="664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67855"/>
            <a:ext cx="11388435" cy="63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655" y="73891"/>
            <a:ext cx="10510981" cy="1091659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1060 «</a:t>
            </a: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Категорийность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станции (отделения) скорой медицинской помощи»</a:t>
            </a:r>
            <a:r>
              <a:rPr lang="ru-RU" sz="20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656" y="1271016"/>
            <a:ext cx="6484288" cy="41879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28164" y="3581401"/>
            <a:ext cx="4461435" cy="2245658"/>
          </a:xfrm>
        </p:spPr>
        <p:txBody>
          <a:bodyPr>
            <a:normAutofit/>
          </a:bodyPr>
          <a:lstStyle/>
          <a:p>
            <a:pPr algn="just"/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отделений скорой медицинской помощи: </a:t>
            </a:r>
          </a:p>
          <a:p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ф.30 табл.1060 стр.8 гр.04 =</a:t>
            </a:r>
          </a:p>
          <a:p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47табл.0400 стр.1 гр.04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0657" y="1536192"/>
            <a:ext cx="1107616" cy="3017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2287" y="5827059"/>
            <a:ext cx="2029968" cy="9739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(заложена формула)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8664955" y="5458968"/>
            <a:ext cx="484632" cy="368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40655" y="2208586"/>
            <a:ext cx="2598181" cy="88668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станций и отделений скорой медицинской помощи по числу выполненных вызовов за календарный год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07783" y="5827059"/>
            <a:ext cx="1782618" cy="9739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4 показывается число отделений скорой медицинской помощи по числу выездов в год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166255"/>
            <a:ext cx="9910619" cy="3703781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055" y="3870035"/>
            <a:ext cx="8164945" cy="1477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870034"/>
            <a:ext cx="4027055" cy="298796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число выполненных выездов бригадами СМП (стр1.гр.3) не включаются безрезультатные выезды.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Число выполненных выездов к детям (ф.30_2 табл.2120 стр.1.1 гр.3) не должны быть больше числа детей,  которым оказана медицинская помощь при вызовах ( ф.30_2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.2121 стр.3 гр.3).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Ф.30_2 табл.2120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гр.3 ≤табл. 2121 стр.3 гр.3.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Число выполненных вызовов к лицам, доставленным в медицинские организации (форма 30_2 табл. 2120 стр.1 гр.10) не должно быть больше числа лиц, доставленных в медицинские организации (форма 30_2 табл.2120 стр.2  гр.10)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Ф.30_2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.2120 стр.1 гр.10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≤табл.2120 стр.2 гр.10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79606" y="2001843"/>
            <a:ext cx="1187521" cy="1591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Добавлена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строка -данные табл.2120 гр.3 строка 2.2 автоматически переносятся в табл.2121 строка 3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10141527" y="2253956"/>
            <a:ext cx="4380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1480800" y="3592945"/>
            <a:ext cx="517236" cy="1117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89019" y="2001842"/>
            <a:ext cx="969818" cy="3626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Перенос данных в табл.2121 гр.2</a:t>
            </a:r>
            <a:endParaRPr lang="ru-RU" sz="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94181" y="2364510"/>
            <a:ext cx="7254516" cy="21335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092873" y="5495636"/>
            <a:ext cx="1108363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Заложена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1628582" y="4920810"/>
            <a:ext cx="18472" cy="5264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8545" y="129309"/>
            <a:ext cx="1440874" cy="3417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36" y="3870034"/>
            <a:ext cx="1062182" cy="2770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3782" y="129310"/>
            <a:ext cx="8885383" cy="3417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помощь, оказанная выездными бригадами скорой медицинской помощи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вызовов скорой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8714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70" y="338328"/>
            <a:ext cx="10838329" cy="50404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118" y="612844"/>
            <a:ext cx="115913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выездными бригадами скорой медицинской помощи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5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Медицинская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осуществляться с места происшествия или места нахождения пациента (вне медицинской организации), а также из медицинской организации, в которой отсутствует возможность оказания необходимой медицинской помощи при угрожающих жизни состояниях, женщин в период беременности, родов, послеродовой период и новорожденных, лиц, пострадавших в результате чрезвычайных ситуаций и стихийных бедствий. </a:t>
            </a:r>
          </a:p>
        </p:txBody>
      </p:sp>
    </p:spTree>
    <p:extLst>
      <p:ext uri="{BB962C8B-B14F-4D97-AF65-F5344CB8AC3E}">
        <p14:creationId xmlns:p14="http://schemas.microsoft.com/office/powerpoint/2010/main" val="40410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55"/>
            <a:ext cx="12192000" cy="4387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2" cy="3232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2200 «Сведения о деятельности выездных бригад скорой помощи»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51927"/>
            <a:ext cx="12192000" cy="240607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 6 « Число медицинских эвакуаций, выполненных выездными  бригадами(лиц)» - указываются сведения о числе лиц, которым была оказана скорая медицинская помощь при медицинской эвакуации (из графы 5).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Внутриформенные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контроли: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Ф.30 табл2200 гр.6 стр.3= ф.30 табл. 2120 гр.7 стр.2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Число лиц, которым оказана скорая медицинская помощь выездными бригадами: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Ф.30 табл. 2200 (гр.5 стр.1+гр.5стр.2+гр.5 стр.2.6) = ф.30 табл.2120 гр.3 стр.2;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ф.30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табл.2200 гр.5 стр.3=ф.30 табл.2120 гр.3 стр.2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Число выездных бригад (смен) (графа 3) заполняется в целых числах!!!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В графе 4 «из них число выездных круглосуточных бригад скорой медицинской помощи» заполняются данные только о бригадах скорой медицинской помощи, работающих 24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сутки, в целых числах. /для обеспечения работы в 1 смену (6 часов )(1 круглосуточная бригада= 4 бригады (смены)/.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104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28576"/>
            <a:ext cx="11397672" cy="5171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928" y="5200074"/>
            <a:ext cx="11397672" cy="15424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наличии прочих специализированных бригад скорой медицинской помощи следует предоставить пояснение по их работе (профиль бригад, число выездных бригад (смен), из них круглосуточных, число лиц, которым оказана скорая медицинская помощь, в том числе при медицинской эвакуации)).</a:t>
            </a:r>
          </a:p>
          <a:p>
            <a:pPr algn="just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55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2763</TotalTime>
  <Words>1642</Words>
  <Application>Microsoft Office PowerPoint</Application>
  <PresentationFormat>Широкоэкранный</PresentationFormat>
  <Paragraphs>121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Aharoni</vt:lpstr>
      <vt:lpstr>Arial</vt:lpstr>
      <vt:lpstr>Calibri</vt:lpstr>
      <vt:lpstr>Century Gothic</vt:lpstr>
      <vt:lpstr>Montserrat</vt:lpstr>
      <vt:lpstr>Times New Roman</vt:lpstr>
      <vt:lpstr>Wingdings 3</vt:lpstr>
      <vt:lpstr>Ион</vt:lpstr>
      <vt:lpstr>         Заполнение данных о работе скорой, в том числе скорой специализированной, медицинской помощи в форме федерального статистического наблюдения № 30  за 2023 год </vt:lpstr>
      <vt:lpstr> </vt:lpstr>
      <vt:lpstr>Презентация PowerPoint</vt:lpstr>
      <vt:lpstr>Презентация PowerPoint</vt:lpstr>
      <vt:lpstr>Таблица 1060 «Категорийность станции (отделения) скорой медицинской помощи»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                                           Таблица 2201  Внутриформенный контроль:  Число лиц, которым оказана помощь общепрофильными                              фельдшерскими бригадами при медицинской эвакуации:     ф.30 табл.2201 стр.1.гр 3 = ф.30 табл.2200 стр.1.2гр.6  Сведения, заполняемые в подтабличных строках таблицы 2201,необходимо сравнить с данными предыдущего отчетного года.                                                                                                               </vt:lpstr>
      <vt:lpstr>                                                    Таблица 2202   Показываются сведения о числе лиц, которым оказана скорая медицинская помощь в амбулаторных условиях при непосредственном их обращении на станцию (отделение) скорой медицинской помощи. Сведения заполняются на основании данных, содержащихся в Журнале регистрации амбулаторных пациентов (учетная форма № 074/у).  Сведения, заполняемые в подтабличных строках  таблицы 2202, необходимо сравнить с данными предыдущего отчетного года.</vt:lpstr>
      <vt:lpstr> Таблица 2203- не заполняется, в связи с отсутствием в 2023 году авиаперевозок  в РО.   Ф.30 табл 2203 стр.1 гр1&lt; ф.30 табл.2200 стр.3 гр.6</vt:lpstr>
      <vt:lpstr>         Приказ Министерства здравоохранения и социального развития Российской Федерации от           2 декабря 2009 г. № 942 «Об утверждении статистического инструментария станции (отделения), больницы скорой медицинской помощи»    Время доезда до места вызова -  это время от момента поступления вызова на станцию (отделение) скорой медицинской помощи до момента прибытия бригады скорой медицинской помощи к месту вызова         Время, затраченное на выполнение одного вызова – это время от момента поступления вызова на станцию (отделение) скорой медицинской помощи до момента окончания выполнения вызова бригадой скорой медицинской помощи. </vt:lpstr>
      <vt:lpstr>Таблица 2350 Деятельность медицинской организации по оказанию медицинской помощи в амбулаторных условиях </vt:lpstr>
      <vt:lpstr>Презентация PowerPoint</vt:lpstr>
      <vt:lpstr>Таблица 5450 «Оснащение станции (отделения) скорой медицинской помощи»</vt:lpstr>
      <vt:lpstr>Презентация PowerPoint</vt:lpstr>
      <vt:lpstr>                  При сдаче отчетов, в пояснительной записке, размещенной на своде юридического лица следует указать название программы автоматизированной системы управления приема и обработки вызовов скорой медицинской помощи, установленной на станциях (отделениях) скорой медицинской помощи.      Сведения заполняемые в таблице 5453 необходимо сравнить с данными предыдущего отчетного года. 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Боюшенко Евгения Николаевна</cp:lastModifiedBy>
  <cp:revision>260</cp:revision>
  <cp:lastPrinted>2023-11-20T08:07:42Z</cp:lastPrinted>
  <dcterms:created xsi:type="dcterms:W3CDTF">2020-09-25T11:16:01Z</dcterms:created>
  <dcterms:modified xsi:type="dcterms:W3CDTF">2023-11-24T12:28:58Z</dcterms:modified>
</cp:coreProperties>
</file>